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6" r:id="rId2"/>
    <p:sldId id="257" r:id="rId3"/>
    <p:sldId id="258" r:id="rId4"/>
    <p:sldId id="264" r:id="rId5"/>
    <p:sldId id="259" r:id="rId6"/>
    <p:sldId id="260" r:id="rId7"/>
    <p:sldId id="261" r:id="rId8"/>
    <p:sldId id="262" r:id="rId9"/>
    <p:sldId id="267" r:id="rId10"/>
    <p:sldId id="263" r:id="rId11"/>
    <p:sldId id="265" r:id="rId12"/>
    <p:sldId id="275" r:id="rId13"/>
    <p:sldId id="266" r:id="rId14"/>
    <p:sldId id="268" r:id="rId15"/>
    <p:sldId id="271" r:id="rId16"/>
    <p:sldId id="272" r:id="rId17"/>
    <p:sldId id="273" r:id="rId18"/>
    <p:sldId id="274" r:id="rId19"/>
    <p:sldId id="270" r:id="rId20"/>
    <p:sldId id="269" r:id="rId21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83A8F4-BCFC-452E-9F76-D11C2AAA402C}" type="datetimeFigureOut">
              <a:rPr lang="es-MX" smtClean="0"/>
              <a:t>11/01/2021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FB1EBB-4F35-4487-9670-EA941B3D7B4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171729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FB1EBB-4F35-4487-9670-EA941B3D7B44}" type="slidenum">
              <a:rPr lang="es-MX" smtClean="0"/>
              <a:t>9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273902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22 Rectángulo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23 Rectángulo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24 Rectángulo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25 Rectángulo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26 Rectángulo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29 Rectángulo redondeado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30 Rectángulo redondeado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6 Rectángulo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Rectángulo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Rectángulo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18 Rectángulo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/>
              <a:t>Haga clic para modificar el estilo de subtítulo del patrón</a:t>
            </a:r>
            <a:endParaRPr kumimoji="0" lang="en-US"/>
          </a:p>
        </p:txBody>
      </p:sp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C4BC6BBA-D8BA-4CED-AEF2-12F6A6E8E42A}" type="datetimeFigureOut">
              <a:rPr lang="es-MX" smtClean="0"/>
              <a:t>11/01/2021</a:t>
            </a:fld>
            <a:endParaRPr lang="es-MX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s-MX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86F12731-7222-441F-89D1-C321E7C2B990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C6BBA-D8BA-4CED-AEF2-12F6A6E8E42A}" type="datetimeFigureOut">
              <a:rPr lang="es-MX" smtClean="0"/>
              <a:t>11/01/2021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12731-7222-441F-89D1-C321E7C2B990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C6BBA-D8BA-4CED-AEF2-12F6A6E8E42A}" type="datetimeFigureOut">
              <a:rPr lang="es-MX" smtClean="0"/>
              <a:t>11/01/2021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12731-7222-441F-89D1-C321E7C2B990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C6BBA-D8BA-4CED-AEF2-12F6A6E8E42A}" type="datetimeFigureOut">
              <a:rPr lang="es-MX" smtClean="0"/>
              <a:t>11/01/2021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12731-7222-441F-89D1-C321E7C2B990}" type="slidenum">
              <a:rPr lang="es-MX" smtClean="0"/>
              <a:t>‹Nº›</a:t>
            </a:fld>
            <a:endParaRPr lang="es-MX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2212975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631031"/>
            <a:ext cx="2273300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6773" y="940718"/>
            <a:ext cx="4257675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C6BBA-D8BA-4CED-AEF2-12F6A6E8E42A}" type="datetimeFigureOut">
              <a:rPr lang="es-MX" smtClean="0"/>
              <a:t>11/01/2021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12731-7222-441F-89D1-C321E7C2B990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C6BBA-D8BA-4CED-AEF2-12F6A6E8E42A}" type="datetimeFigureOut">
              <a:rPr lang="es-MX" smtClean="0"/>
              <a:t>11/01/2021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12731-7222-441F-89D1-C321E7C2B990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26" name="25 Marcador de fecha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4BC6BBA-D8BA-4CED-AEF2-12F6A6E8E42A}" type="datetimeFigureOut">
              <a:rPr lang="es-MX" smtClean="0"/>
              <a:t>11/01/2021</a:t>
            </a:fld>
            <a:endParaRPr lang="es-MX"/>
          </a:p>
        </p:txBody>
      </p:sp>
      <p:sp>
        <p:nvSpPr>
          <p:cNvPr id="27" name="26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6F12731-7222-441F-89D1-C321E7C2B990}" type="slidenum">
              <a:rPr lang="es-MX" smtClean="0"/>
              <a:t>‹Nº›</a:t>
            </a:fld>
            <a:endParaRPr lang="es-MX"/>
          </a:p>
        </p:txBody>
      </p:sp>
      <p:sp>
        <p:nvSpPr>
          <p:cNvPr id="28" name="27 Marcador de pie de página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s-MX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C4BC6BBA-D8BA-4CED-AEF2-12F6A6E8E42A}" type="datetimeFigureOut">
              <a:rPr lang="es-MX" smtClean="0"/>
              <a:t>11/01/2021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86F12731-7222-441F-89D1-C321E7C2B990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C6BBA-D8BA-4CED-AEF2-12F6A6E8E42A}" type="datetimeFigureOut">
              <a:rPr lang="es-MX" smtClean="0"/>
              <a:t>11/01/2021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12731-7222-441F-89D1-C321E7C2B990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C6BBA-D8BA-4CED-AEF2-12F6A6E8E42A}" type="datetimeFigureOut">
              <a:rPr lang="es-MX" smtClean="0"/>
              <a:t>11/01/2021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12731-7222-441F-89D1-C321E7C2B990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C6BBA-D8BA-4CED-AEF2-12F6A6E8E42A}" type="datetimeFigureOut">
              <a:rPr lang="es-MX" smtClean="0"/>
              <a:t>11/01/2021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12731-7222-441F-89D1-C321E7C2B990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27 Rectángulo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28 Rectángulo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29 Rectángulo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30 Rectángulo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31 Rectángulo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32 Rectángulo redondeado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33 Rectángulo redondeado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34 Rectángulo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35 Rectángulo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36 Rectángulo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37 Rectángulo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38 Rectángulo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39 Rectángulo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  <a:p>
            <a:pPr lvl="1" eaLnBrk="1" latinLnBrk="0" hangingPunct="1"/>
            <a:r>
              <a:rPr kumimoji="0" lang="es-ES"/>
              <a:t>Segundo nivel</a:t>
            </a:r>
          </a:p>
          <a:p>
            <a:pPr lvl="2" eaLnBrk="1" latinLnBrk="0" hangingPunct="1"/>
            <a:r>
              <a:rPr kumimoji="0" lang="es-ES"/>
              <a:t>Tercer nivel</a:t>
            </a:r>
          </a:p>
          <a:p>
            <a:pPr lvl="3" eaLnBrk="1" latinLnBrk="0" hangingPunct="1"/>
            <a:r>
              <a:rPr kumimoji="0" lang="es-ES"/>
              <a:t>Cuarto nivel</a:t>
            </a:r>
          </a:p>
          <a:p>
            <a:pPr lvl="4" eaLnBrk="1" latinLnBrk="0" hangingPunct="1"/>
            <a:r>
              <a:rPr kumimoji="0" lang="es-ES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C4BC6BBA-D8BA-4CED-AEF2-12F6A6E8E42A}" type="datetimeFigureOut">
              <a:rPr lang="es-MX" smtClean="0"/>
              <a:t>11/01/2021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s-MX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86F12731-7222-441F-89D1-C321E7C2B990}" type="slidenum">
              <a:rPr lang="es-MX" smtClean="0"/>
              <a:t>‹Nº›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emf"/><Relationship Id="rId7" Type="http://schemas.openxmlformats.org/officeDocument/2006/relationships/image" Target="../media/image10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2015Manual_de_Lineamientos_TecNM.pdf" TargetMode="External"/><Relationship Id="rId3" Type="http://schemas.openxmlformats.org/officeDocument/2006/relationships/hyperlink" Target="Formato%20carta%20de%20aceptacion.docx" TargetMode="External"/><Relationship Id="rId7" Type="http://schemas.openxmlformats.org/officeDocument/2006/relationships/hyperlink" Target="Formato%20carta%20de%20terminacion.docx" TargetMode="External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Relationship Id="rId6" Type="http://schemas.openxmlformats.org/officeDocument/2006/relationships/hyperlink" Target="ITJ-SGC-PO-11-F9%20EVALUACI&#211;N%20DE%20REPORTE%20DE%20RESIDENCIA.doc" TargetMode="External"/><Relationship Id="rId5" Type="http://schemas.openxmlformats.org/officeDocument/2006/relationships/hyperlink" Target="ITJ-SGC-PO-11-F8%20EVALUACIO&#166;&#252;N%20Y%20SEGUIMIENTO.doc" TargetMode="External"/><Relationship Id="rId4" Type="http://schemas.openxmlformats.org/officeDocument/2006/relationships/hyperlink" Target="ITJ-SGC-PO-11-F1%20SOLICITUD%20%20RESIDENCIAS.doc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354054" y="2157943"/>
            <a:ext cx="8458200" cy="1470025"/>
          </a:xfrm>
        </p:spPr>
        <p:txBody>
          <a:bodyPr/>
          <a:lstStyle/>
          <a:p>
            <a:pPr algn="ctr"/>
            <a:r>
              <a:rPr lang="es-MX" dirty="0"/>
              <a:t>Residencias Profesionales </a:t>
            </a:r>
            <a:br>
              <a:rPr lang="es-MX" dirty="0"/>
            </a:br>
            <a:r>
              <a:rPr lang="es-MX" dirty="0"/>
              <a:t>Plan  2015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MX" dirty="0"/>
              <a:t>Departamento de División de Estudios Profesionales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F69A6F4E-E34B-4862-A0C1-C2E18F502C27}"/>
              </a:ext>
            </a:extLst>
          </p:cNvPr>
          <p:cNvPicPr/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67" y="283188"/>
            <a:ext cx="6192688" cy="59817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 Box 5">
            <a:extLst>
              <a:ext uri="{FF2B5EF4-FFF2-40B4-BE49-F238E27FC236}">
                <a16:creationId xmlns:a16="http://schemas.microsoft.com/office/drawing/2014/main" id="{B2CFE21F-5B30-428C-93A3-489BF84458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52963" y="948150"/>
            <a:ext cx="4257675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R="47625" algn="r"/>
            <a:r>
              <a:rPr lang="es-MX" sz="1500" b="1" dirty="0">
                <a:solidFill>
                  <a:schemeClr val="bg1">
                    <a:lumMod val="95000"/>
                  </a:schemeClr>
                </a:solidFill>
                <a:effectLst/>
                <a:latin typeface="Montserrat"/>
                <a:ea typeface="Times New Roman" panose="02020603050405020304" pitchFamily="18" charset="0"/>
                <a:cs typeface="Arial" panose="020B0604020202020204" pitchFamily="34" charset="0"/>
              </a:rPr>
              <a:t>Instituto Tecnológico de Jiquilpan</a:t>
            </a:r>
            <a:endParaRPr lang="es-MX" sz="1500" dirty="0">
              <a:solidFill>
                <a:schemeClr val="bg1">
                  <a:lumMod val="9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47625" algn="r"/>
            <a:r>
              <a:rPr lang="es-MX" sz="1500" b="1" dirty="0">
                <a:solidFill>
                  <a:schemeClr val="bg1">
                    <a:lumMod val="95000"/>
                  </a:schemeClr>
                </a:solidFill>
                <a:effectLst/>
                <a:latin typeface="Montserrat"/>
                <a:ea typeface="Times New Roman" panose="02020603050405020304" pitchFamily="18" charset="0"/>
                <a:cs typeface="Arial" panose="020B0604020202020204" pitchFamily="34" charset="0"/>
              </a:rPr>
              <a:t>Subdirección Académica</a:t>
            </a:r>
            <a:endParaRPr lang="es-MX" sz="1500" dirty="0">
              <a:solidFill>
                <a:schemeClr val="bg1">
                  <a:lumMod val="9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47625" algn="r"/>
            <a:r>
              <a:rPr lang="es-MX" sz="1500" b="1" dirty="0">
                <a:solidFill>
                  <a:schemeClr val="bg1">
                    <a:lumMod val="95000"/>
                  </a:schemeClr>
                </a:solidFill>
                <a:effectLst/>
                <a:latin typeface="Montserrat"/>
                <a:ea typeface="Times New Roman" panose="02020603050405020304" pitchFamily="18" charset="0"/>
                <a:cs typeface="Arial" panose="020B0604020202020204" pitchFamily="34" charset="0"/>
              </a:rPr>
              <a:t>División de Estudios Profesionales</a:t>
            </a:r>
            <a:endParaRPr lang="es-MX" sz="1500" dirty="0">
              <a:solidFill>
                <a:schemeClr val="bg1">
                  <a:lumMod val="9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/>
            <a:r>
              <a:rPr lang="es-MX" sz="1500" dirty="0">
                <a:solidFill>
                  <a:schemeClr val="bg1">
                    <a:lumMod val="95000"/>
                  </a:schemeClr>
                </a:solidFill>
                <a:effectLst/>
                <a:latin typeface="EurekaSans-Light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lang="es-MX" sz="1500" dirty="0">
              <a:solidFill>
                <a:schemeClr val="bg1">
                  <a:lumMod val="9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/>
            <a:r>
              <a:rPr lang="es-MX" sz="1500" dirty="0">
                <a:solidFill>
                  <a:schemeClr val="bg1">
                    <a:lumMod val="9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</p:txBody>
      </p:sp>
      <p:grpSp>
        <p:nvGrpSpPr>
          <p:cNvPr id="17" name="Grupo 16">
            <a:extLst>
              <a:ext uri="{FF2B5EF4-FFF2-40B4-BE49-F238E27FC236}">
                <a16:creationId xmlns:a16="http://schemas.microsoft.com/office/drawing/2014/main" id="{EAE9A883-F033-4591-9DCB-8B6B6EF6DE6A}"/>
              </a:ext>
            </a:extLst>
          </p:cNvPr>
          <p:cNvGrpSpPr/>
          <p:nvPr/>
        </p:nvGrpSpPr>
        <p:grpSpPr>
          <a:xfrm>
            <a:off x="938059" y="5517232"/>
            <a:ext cx="7748741" cy="1194435"/>
            <a:chOff x="0" y="0"/>
            <a:chExt cx="6182360" cy="1194435"/>
          </a:xfrm>
        </p:grpSpPr>
        <p:pic>
          <p:nvPicPr>
            <p:cNvPr id="18" name="Imagen 17">
              <a:extLst>
                <a:ext uri="{FF2B5EF4-FFF2-40B4-BE49-F238E27FC236}">
                  <a16:creationId xmlns:a16="http://schemas.microsoft.com/office/drawing/2014/main" id="{038AEEA5-D942-4FC4-9240-91DDA8FD4D1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6200" y="0"/>
              <a:ext cx="1026160" cy="11944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" name="Cuadro de texto 2">
              <a:extLst>
                <a:ext uri="{FF2B5EF4-FFF2-40B4-BE49-F238E27FC236}">
                  <a16:creationId xmlns:a16="http://schemas.microsoft.com/office/drawing/2014/main" id="{38566237-21ED-4359-BCDB-B536A6DEE6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17800" y="220133"/>
              <a:ext cx="3039110" cy="9743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marR="481965">
                <a:lnSpc>
                  <a:spcPct val="115000"/>
                </a:lnSpc>
                <a:tabLst>
                  <a:tab pos="2700020" algn="ctr"/>
                  <a:tab pos="5400040" algn="r"/>
                  <a:tab pos="449580" algn="l"/>
                  <a:tab pos="2700020" algn="ctr"/>
                  <a:tab pos="5400040" algn="r"/>
                </a:tabLst>
              </a:pPr>
              <a:r>
                <a:rPr lang="es-MX" sz="1000" dirty="0">
                  <a:effectLst/>
                  <a:latin typeface="Montserrat Medium"/>
                  <a:ea typeface="Times New Roman" panose="02020603050405020304" pitchFamily="18" charset="0"/>
                </a:rPr>
                <a:t>Carretera Nacional S/N km.202</a:t>
              </a:r>
              <a:endParaRPr lang="es-MX" sz="1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marR="481965">
                <a:lnSpc>
                  <a:spcPct val="115000"/>
                </a:lnSpc>
                <a:tabLst>
                  <a:tab pos="2700020" algn="ctr"/>
                  <a:tab pos="5400040" algn="r"/>
                  <a:tab pos="449580" algn="l"/>
                  <a:tab pos="2700020" algn="ctr"/>
                  <a:tab pos="5400040" algn="r"/>
                </a:tabLst>
              </a:pPr>
              <a:r>
                <a:rPr lang="es-MX" sz="1000" dirty="0">
                  <a:effectLst/>
                  <a:latin typeface="Montserrat Medium"/>
                  <a:ea typeface="Times New Roman" panose="02020603050405020304" pitchFamily="18" charset="0"/>
                </a:rPr>
                <a:t>C.P. 5910 </a:t>
              </a:r>
              <a:r>
                <a:rPr lang="es-MX" sz="1000" dirty="0" err="1">
                  <a:effectLst/>
                  <a:latin typeface="Montserrat Medium"/>
                  <a:ea typeface="Times New Roman" panose="02020603050405020304" pitchFamily="18" charset="0"/>
                </a:rPr>
                <a:t>Jiquipan</a:t>
              </a:r>
              <a:r>
                <a:rPr lang="es-MX" sz="1000" dirty="0">
                  <a:effectLst/>
                  <a:latin typeface="Montserrat Medium"/>
                  <a:ea typeface="Times New Roman" panose="02020603050405020304" pitchFamily="18" charset="0"/>
                </a:rPr>
                <a:t>, Michoacán.</a:t>
              </a:r>
              <a:endParaRPr lang="es-MX" sz="1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marR="481965">
                <a:lnSpc>
                  <a:spcPct val="115000"/>
                </a:lnSpc>
                <a:tabLst>
                  <a:tab pos="2700020" algn="ctr"/>
                  <a:tab pos="5400040" algn="r"/>
                  <a:tab pos="449580" algn="l"/>
                  <a:tab pos="2700020" algn="ctr"/>
                  <a:tab pos="5400040" algn="r"/>
                </a:tabLst>
              </a:pPr>
              <a:r>
                <a:rPr lang="es-MX" sz="1000" dirty="0">
                  <a:effectLst/>
                  <a:latin typeface="Montserrat Medium"/>
                  <a:ea typeface="Times New Roman" panose="02020603050405020304" pitchFamily="18" charset="0"/>
                </a:rPr>
                <a:t>Tel. (353) 5331126, 5333091, 5332348 y 5333608</a:t>
              </a:r>
              <a:endParaRPr lang="es-MX" sz="1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marR="482600">
                <a:spcBef>
                  <a:spcPts val="300"/>
                </a:spcBef>
                <a:spcAft>
                  <a:spcPts val="0"/>
                </a:spcAft>
                <a:tabLst>
                  <a:tab pos="2700020" algn="ctr"/>
                  <a:tab pos="5400040" algn="r"/>
                  <a:tab pos="449580" algn="l"/>
                  <a:tab pos="2700020" algn="ctr"/>
                  <a:tab pos="5400040" algn="r"/>
                </a:tabLst>
              </a:pPr>
              <a:r>
                <a:rPr lang="es-MX" sz="1000" b="1" u="sng" dirty="0">
                  <a:effectLst/>
                  <a:latin typeface="Montserrat Medium"/>
                  <a:ea typeface="Times New Roman" panose="02020603050405020304" pitchFamily="18" charset="0"/>
                </a:rPr>
                <a:t>Ext: </a:t>
              </a:r>
            </a:p>
            <a:p>
              <a:pPr marR="482600">
                <a:spcBef>
                  <a:spcPts val="300"/>
                </a:spcBef>
                <a:spcAft>
                  <a:spcPts val="0"/>
                </a:spcAft>
                <a:tabLst>
                  <a:tab pos="2700020" algn="ctr"/>
                  <a:tab pos="5400040" algn="r"/>
                  <a:tab pos="449580" algn="l"/>
                  <a:tab pos="2700020" algn="ctr"/>
                  <a:tab pos="5400040" algn="r"/>
                </a:tabLst>
              </a:pPr>
              <a:r>
                <a:rPr lang="es-MX" sz="1000" b="1" u="sng" dirty="0">
                  <a:effectLst/>
                  <a:latin typeface="Montserrat Medium"/>
                  <a:ea typeface="Times New Roman" panose="02020603050405020304" pitchFamily="18" charset="0"/>
                </a:rPr>
                <a:t>tecnm.mx | jiquilpan.tecnm.mx</a:t>
              </a:r>
            </a:p>
            <a:p>
              <a:pPr marR="482600">
                <a:spcBef>
                  <a:spcPts val="300"/>
                </a:spcBef>
                <a:spcAft>
                  <a:spcPts val="0"/>
                </a:spcAft>
                <a:tabLst>
                  <a:tab pos="2700020" algn="ctr"/>
                  <a:tab pos="5400040" algn="r"/>
                  <a:tab pos="449580" algn="l"/>
                  <a:tab pos="2700020" algn="ctr"/>
                  <a:tab pos="5400040" algn="r"/>
                </a:tabLst>
              </a:pPr>
              <a:endParaRPr lang="es-MX" sz="1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r>
                <a:rPr lang="es-MX" sz="10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 </a:t>
              </a:r>
            </a:p>
          </p:txBody>
        </p:sp>
        <p:pic>
          <p:nvPicPr>
            <p:cNvPr id="20" name="Imagen 19">
              <a:extLst>
                <a:ext uri="{FF2B5EF4-FFF2-40B4-BE49-F238E27FC236}">
                  <a16:creationId xmlns:a16="http://schemas.microsoft.com/office/drawing/2014/main" id="{440FF531-9B8D-4F8F-8D0B-504A2FE37A1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87867"/>
              <a:ext cx="567690" cy="574675"/>
            </a:xfrm>
            <a:prstGeom prst="rect">
              <a:avLst/>
            </a:prstGeom>
          </p:spPr>
        </p:pic>
        <p:grpSp>
          <p:nvGrpSpPr>
            <p:cNvPr id="21" name="Grupo 20">
              <a:extLst>
                <a:ext uri="{FF2B5EF4-FFF2-40B4-BE49-F238E27FC236}">
                  <a16:creationId xmlns:a16="http://schemas.microsoft.com/office/drawing/2014/main" id="{2AA65F84-3F6A-4723-A3D3-B86F42B770D1}"/>
                </a:ext>
              </a:extLst>
            </p:cNvPr>
            <p:cNvGrpSpPr/>
            <p:nvPr/>
          </p:nvGrpSpPr>
          <p:grpSpPr>
            <a:xfrm>
              <a:off x="1143000" y="313267"/>
              <a:ext cx="826770" cy="717550"/>
              <a:chOff x="16446" y="0"/>
              <a:chExt cx="1019810" cy="893710"/>
            </a:xfrm>
          </p:grpSpPr>
          <p:pic>
            <p:nvPicPr>
              <p:cNvPr id="25" name="Imagen 24">
                <a:extLst>
                  <a:ext uri="{FF2B5EF4-FFF2-40B4-BE49-F238E27FC236}">
                    <a16:creationId xmlns:a16="http://schemas.microsoft.com/office/drawing/2014/main" id="{5941760C-AC7D-4D54-8462-7D45ADD6FEC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0797" y="0"/>
                <a:ext cx="509905" cy="572135"/>
              </a:xfrm>
              <a:prstGeom prst="rect">
                <a:avLst/>
              </a:prstGeom>
            </p:spPr>
          </p:pic>
          <p:sp>
            <p:nvSpPr>
              <p:cNvPr id="26" name="Cuadro de texto 9">
                <a:extLst>
                  <a:ext uri="{FF2B5EF4-FFF2-40B4-BE49-F238E27FC236}">
                    <a16:creationId xmlns:a16="http://schemas.microsoft.com/office/drawing/2014/main" id="{3C4F821E-83FD-4291-BF7B-2750C3078EAD}"/>
                  </a:ext>
                </a:extLst>
              </p:cNvPr>
              <p:cNvSpPr txBox="1"/>
              <p:nvPr/>
            </p:nvSpPr>
            <p:spPr>
              <a:xfrm>
                <a:off x="16446" y="548270"/>
                <a:ext cx="1019810" cy="34544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s-MX" sz="350" b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RPrIL-072</a:t>
                </a:r>
                <a:endParaRPr lang="es-MX" sz="12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r">
                  <a:tabLst>
                    <a:tab pos="668655" algn="l"/>
                  </a:tabLst>
                </a:pPr>
                <a:r>
                  <a:rPr lang="es-MX" sz="35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 </a:t>
                </a:r>
                <a:endParaRPr lang="es-MX" sz="12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p:grpSp>
        <p:pic>
          <p:nvPicPr>
            <p:cNvPr id="22" name="Imagen 21">
              <a:extLst>
                <a:ext uri="{FF2B5EF4-FFF2-40B4-BE49-F238E27FC236}">
                  <a16:creationId xmlns:a16="http://schemas.microsoft.com/office/drawing/2014/main" id="{A45E79D4-6FE7-4AD2-9ED4-37DC9B8F5D6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1133" y="364067"/>
              <a:ext cx="711200" cy="462915"/>
            </a:xfrm>
            <a:prstGeom prst="rect">
              <a:avLst/>
            </a:prstGeom>
          </p:spPr>
        </p:pic>
        <p:pic>
          <p:nvPicPr>
            <p:cNvPr id="23" name="Imagen 22">
              <a:extLst>
                <a:ext uri="{FF2B5EF4-FFF2-40B4-BE49-F238E27FC236}">
                  <a16:creationId xmlns:a16="http://schemas.microsoft.com/office/drawing/2014/main" id="{BC060CC2-3D78-44BD-BC9B-F91D66FA91A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94466" y="321733"/>
              <a:ext cx="457200" cy="497205"/>
            </a:xfrm>
            <a:prstGeom prst="rect">
              <a:avLst/>
            </a:prstGeom>
          </p:spPr>
        </p:pic>
        <p:pic>
          <p:nvPicPr>
            <p:cNvPr id="24" name="Imagen 23">
              <a:extLst>
                <a:ext uri="{FF2B5EF4-FFF2-40B4-BE49-F238E27FC236}">
                  <a16:creationId xmlns:a16="http://schemas.microsoft.com/office/drawing/2014/main" id="{E91AC597-FC8F-4E70-82D1-7D2739BF520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86466" y="347133"/>
              <a:ext cx="440055" cy="475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36476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13F966DA-7CA4-4053-A337-A6359BCAFC7B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90" y="836712"/>
            <a:ext cx="8667690" cy="609082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1484784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es-MX" dirty="0"/>
              <a:t>Requisitos para la acreditación de residencias 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3185528"/>
            <a:ext cx="8229600" cy="3339816"/>
          </a:xfrm>
        </p:spPr>
        <p:txBody>
          <a:bodyPr>
            <a:normAutofit fontScale="92500" lnSpcReduction="20000"/>
          </a:bodyPr>
          <a:lstStyle/>
          <a:p>
            <a:r>
              <a:rPr lang="es-MX" dirty="0"/>
              <a:t>Resultado obtenido de los dos reportes: formato de evaluación y seguimiento de residencias profesionales, que tienen una ponderación del 10% cada uno de la calificación final, dando un total de un 20%.</a:t>
            </a:r>
          </a:p>
          <a:p>
            <a:endParaRPr lang="es-MX" dirty="0"/>
          </a:p>
          <a:p>
            <a:r>
              <a:rPr lang="es-MX" dirty="0"/>
              <a:t>Resultado obtenido en el formato de evaluación de reporte de residencia profesional, que tendrá una ponderación del 80% de la calificación final.</a:t>
            </a:r>
          </a:p>
        </p:txBody>
      </p:sp>
    </p:spTree>
    <p:extLst>
      <p:ext uri="{BB962C8B-B14F-4D97-AF65-F5344CB8AC3E}">
        <p14:creationId xmlns:p14="http://schemas.microsoft.com/office/powerpoint/2010/main" val="24711914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404BFEF8-0D9F-47C4-A169-94D2863B06EC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90" y="836712"/>
            <a:ext cx="8667690" cy="609082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1340768"/>
            <a:ext cx="8229600" cy="1066800"/>
          </a:xfrm>
        </p:spPr>
        <p:txBody>
          <a:bodyPr/>
          <a:lstStyle/>
          <a:p>
            <a:r>
              <a:rPr lang="es-MX" dirty="0"/>
              <a:t>Consideraciones 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681472"/>
            <a:ext cx="8229600" cy="3987888"/>
          </a:xfrm>
        </p:spPr>
        <p:txBody>
          <a:bodyPr>
            <a:normAutofit/>
          </a:bodyPr>
          <a:lstStyle/>
          <a:p>
            <a:r>
              <a:rPr lang="es-MX" dirty="0"/>
              <a:t>Si el proyecto es realizado por dos o más residentes se elabora un solo reporte de residencias profesionales.</a:t>
            </a:r>
          </a:p>
          <a:p>
            <a:r>
              <a:rPr lang="es-MX" dirty="0"/>
              <a:t>En caso de que las residencias se realice a través de proyecto integrador, se evalúa adecuando el informe del proyecto integrador al reporte de residencias considerando como un 100% de la calificación final.</a:t>
            </a:r>
          </a:p>
        </p:txBody>
      </p:sp>
    </p:spTree>
    <p:extLst>
      <p:ext uri="{BB962C8B-B14F-4D97-AF65-F5344CB8AC3E}">
        <p14:creationId xmlns:p14="http://schemas.microsoft.com/office/powerpoint/2010/main" val="7647662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D7E921C1-B1DA-4B35-A358-27F29E8D8520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90" y="836712"/>
            <a:ext cx="8667690" cy="609082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1340768"/>
            <a:ext cx="8229600" cy="1066800"/>
          </a:xfrm>
        </p:spPr>
        <p:txBody>
          <a:bodyPr/>
          <a:lstStyle/>
          <a:p>
            <a:r>
              <a:rPr lang="es-MX" dirty="0"/>
              <a:t>Consideraciones 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681472"/>
            <a:ext cx="8229600" cy="3987888"/>
          </a:xfrm>
        </p:spPr>
        <p:txBody>
          <a:bodyPr>
            <a:normAutofit/>
          </a:bodyPr>
          <a:lstStyle/>
          <a:p>
            <a:r>
              <a:rPr lang="es-MX" dirty="0"/>
              <a:t>Si el proyecto se realiza a través de un enfoque de educación dual, se evalúa adecuando el informe de educación dual al reporte de residencias considerando un porcentaje del 100% de la calificación final. </a:t>
            </a:r>
          </a:p>
        </p:txBody>
      </p:sp>
    </p:spTree>
    <p:extLst>
      <p:ext uri="{BB962C8B-B14F-4D97-AF65-F5344CB8AC3E}">
        <p14:creationId xmlns:p14="http://schemas.microsoft.com/office/powerpoint/2010/main" val="25538228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72298A8A-300E-49C1-968F-B7B0CA4B8D9F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90" y="836712"/>
            <a:ext cx="8667690" cy="609082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969504"/>
            <a:ext cx="8229600" cy="3555840"/>
          </a:xfrm>
        </p:spPr>
        <p:txBody>
          <a:bodyPr/>
          <a:lstStyle/>
          <a:p>
            <a:r>
              <a:rPr lang="es-MX" dirty="0"/>
              <a:t>En caso de que sea proyecto de evento Nacional de innovación tecnológica y veranos científicos o de investigación, se considera la integración de un expediente con la memoria del proyecto, cronograma de actividades con sus respectivas evidencias que demuestren el tiempo empleado en la elaboración del proyecto </a:t>
            </a:r>
            <a:r>
              <a:rPr lang="es-MX" dirty="0">
                <a:solidFill>
                  <a:srgbClr val="FF0000"/>
                </a:solidFill>
              </a:rPr>
              <a:t>considerando el 100% de la calificación final</a:t>
            </a:r>
            <a:r>
              <a:rPr lang="es-MX" dirty="0"/>
              <a:t>. </a:t>
            </a:r>
          </a:p>
        </p:txBody>
      </p:sp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467544" y="1340768"/>
            <a:ext cx="8229600" cy="1066800"/>
          </a:xfrm>
        </p:spPr>
        <p:txBody>
          <a:bodyPr/>
          <a:lstStyle/>
          <a:p>
            <a:r>
              <a:rPr lang="es-MX" dirty="0"/>
              <a:t>Consideraciones </a:t>
            </a:r>
          </a:p>
        </p:txBody>
      </p:sp>
    </p:spTree>
    <p:extLst>
      <p:ext uri="{BB962C8B-B14F-4D97-AF65-F5344CB8AC3E}">
        <p14:creationId xmlns:p14="http://schemas.microsoft.com/office/powerpoint/2010/main" val="4332827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816B39D3-10A3-4110-8DC5-4CEAC6ECAEFF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90" y="836712"/>
            <a:ext cx="8667690" cy="609082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Formatos: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s-MX" dirty="0">
                <a:hlinkClick r:id="rId3" action="ppaction://hlinkfile"/>
              </a:rPr>
              <a:t>Carta de Aceptación.</a:t>
            </a:r>
            <a:endParaRPr lang="es-MX" dirty="0"/>
          </a:p>
          <a:p>
            <a:r>
              <a:rPr lang="es-MX" dirty="0">
                <a:hlinkClick r:id="rId4" action="ppaction://hlinkfile"/>
              </a:rPr>
              <a:t>Solicitud.</a:t>
            </a:r>
            <a:endParaRPr lang="es-MX" dirty="0"/>
          </a:p>
          <a:p>
            <a:r>
              <a:rPr lang="es-MX" dirty="0">
                <a:hlinkClick r:id="rId5" action="ppaction://hlinkfile"/>
              </a:rPr>
              <a:t>Formato de Evaluación y Seguimiento de Residencias Profesionales.</a:t>
            </a:r>
            <a:endParaRPr lang="es-MX" dirty="0"/>
          </a:p>
          <a:p>
            <a:r>
              <a:rPr lang="es-MX" dirty="0">
                <a:hlinkClick r:id="rId6" action="ppaction://hlinkfile"/>
              </a:rPr>
              <a:t>Formato de Evaluación de Reporte de Residencias Profesionales.</a:t>
            </a:r>
            <a:endParaRPr lang="es-MX" dirty="0"/>
          </a:p>
          <a:p>
            <a:r>
              <a:rPr lang="es-MX" dirty="0">
                <a:hlinkClick r:id="rId7" action="ppaction://hlinkfile"/>
              </a:rPr>
              <a:t>Carta de  terminación.</a:t>
            </a:r>
            <a:endParaRPr lang="es-MX" dirty="0"/>
          </a:p>
          <a:p>
            <a:r>
              <a:rPr lang="es-MX" dirty="0"/>
              <a:t>Cronograma de Actividades.</a:t>
            </a:r>
          </a:p>
          <a:p>
            <a:r>
              <a:rPr lang="es-MX" dirty="0"/>
              <a:t>Debes de reinscribirte en el periodo actual en el que realizaras tus residencias Profesionales.</a:t>
            </a:r>
          </a:p>
          <a:p>
            <a:r>
              <a:rPr lang="es-MX" dirty="0">
                <a:hlinkClick r:id="rId8" action="ppaction://hlinkfile"/>
              </a:rPr>
              <a:t>Anteproyecto (pág. 217 de Manual de Lineamientos TecNM).</a:t>
            </a:r>
            <a:endParaRPr lang="es-MX" dirty="0"/>
          </a:p>
          <a:p>
            <a:pPr marL="109728" indent="0">
              <a:buNone/>
            </a:pPr>
            <a:endParaRPr lang="es-MX" dirty="0"/>
          </a:p>
          <a:p>
            <a:endParaRPr lang="es-MX" dirty="0"/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0410294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317E2026-66D2-42AD-B628-4F99D5AF0B67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90" y="836712"/>
            <a:ext cx="8667690" cy="609082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503784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es-MX" dirty="0"/>
              <a:t>Fechas de entrega de documentación y seguimiento:</a:t>
            </a:r>
          </a:p>
        </p:txBody>
      </p:sp>
      <p:sp>
        <p:nvSpPr>
          <p:cNvPr id="6" name="5 Rectángulo"/>
          <p:cNvSpPr/>
          <p:nvPr/>
        </p:nvSpPr>
        <p:spPr>
          <a:xfrm>
            <a:off x="539552" y="2828836"/>
            <a:ext cx="813690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dirty="0">
                <a:latin typeface="Arial Black" pitchFamily="34" charset="0"/>
              </a:rPr>
              <a:t>11 al 15 de enero del 2021 	</a:t>
            </a:r>
          </a:p>
          <a:p>
            <a:r>
              <a:rPr lang="es-MX" dirty="0">
                <a:latin typeface="Arial Black" pitchFamily="34" charset="0"/>
              </a:rPr>
              <a:t>	Platica de Inducción a Residencias profesionales por el Coordinador de cada Carrera</a:t>
            </a:r>
          </a:p>
          <a:p>
            <a:endParaRPr lang="es-MX" dirty="0">
              <a:latin typeface="Arial Black" pitchFamily="34" charset="0"/>
            </a:endParaRPr>
          </a:p>
          <a:p>
            <a:r>
              <a:rPr lang="es-MX" dirty="0">
                <a:latin typeface="Arial Black" pitchFamily="34" charset="0"/>
              </a:rPr>
              <a:t>	DEP Virtual </a:t>
            </a:r>
          </a:p>
        </p:txBody>
      </p:sp>
      <p:sp>
        <p:nvSpPr>
          <p:cNvPr id="7" name="6 Rectángulo"/>
          <p:cNvSpPr/>
          <p:nvPr/>
        </p:nvSpPr>
        <p:spPr>
          <a:xfrm>
            <a:off x="547326" y="4564416"/>
            <a:ext cx="812913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b="1" dirty="0"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22 feb al 19 de marzo 2021 </a:t>
            </a:r>
            <a:r>
              <a:rPr lang="es-MX" b="1" dirty="0">
                <a:latin typeface="Arial Black" panose="020B0A04020102020204" pitchFamily="34" charset="0"/>
                <a:cs typeface="Arial" panose="020B0604020202020204" pitchFamily="34" charset="0"/>
              </a:rPr>
              <a:t>	</a:t>
            </a:r>
          </a:p>
          <a:p>
            <a:r>
              <a:rPr lang="es-ES" b="1" dirty="0"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Entrega de documentos para conformación de expediente (Solicitud,  Anteproyecto, Carta de aceptación (copia), Cronograma). </a:t>
            </a:r>
          </a:p>
          <a:p>
            <a:r>
              <a:rPr lang="es-MX" b="1" dirty="0">
                <a:latin typeface="Arial Black" panose="020B0A04020102020204" pitchFamily="34" charset="0"/>
                <a:cs typeface="Arial" panose="020B0604020202020204" pitchFamily="34" charset="0"/>
              </a:rPr>
              <a:t>	</a:t>
            </a:r>
          </a:p>
          <a:p>
            <a:r>
              <a:rPr lang="es-MX" b="1" dirty="0">
                <a:latin typeface="Arial Black" panose="020B0A04020102020204" pitchFamily="34" charset="0"/>
                <a:cs typeface="Arial" panose="020B0604020202020204" pitchFamily="34" charset="0"/>
              </a:rPr>
              <a:t>	ESTUDIANTE (Virtual DEP, al correo institucional de cada uno de sus coordinadores) 	</a:t>
            </a:r>
          </a:p>
        </p:txBody>
      </p:sp>
    </p:spTree>
    <p:extLst>
      <p:ext uri="{BB962C8B-B14F-4D97-AF65-F5344CB8AC3E}">
        <p14:creationId xmlns:p14="http://schemas.microsoft.com/office/powerpoint/2010/main" val="27620881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38FBA2AE-6599-4086-B941-E759D451747E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90" y="1556792"/>
            <a:ext cx="8667690" cy="537074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Rectángulo"/>
          <p:cNvSpPr/>
          <p:nvPr/>
        </p:nvSpPr>
        <p:spPr>
          <a:xfrm>
            <a:off x="251520" y="3105835"/>
            <a:ext cx="84249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800" dirty="0"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22 de marzo al 2 abril 2021 </a:t>
            </a:r>
            <a:r>
              <a:rPr lang="es-MX" dirty="0">
                <a:latin typeface="Arial Black" panose="020B0A04020102020204" pitchFamily="34" charset="0"/>
              </a:rPr>
              <a:t>	</a:t>
            </a:r>
          </a:p>
          <a:p>
            <a:r>
              <a:rPr lang="es-MX" dirty="0">
                <a:latin typeface="Arial Black" panose="020B0A04020102020204" pitchFamily="34" charset="0"/>
              </a:rPr>
              <a:t>	Asignación de Asesor interno  y previo aviso al estudiante 	para que se contacte con su asesor-</a:t>
            </a:r>
          </a:p>
          <a:p>
            <a:r>
              <a:rPr lang="es-MX" dirty="0">
                <a:latin typeface="Arial Black" panose="020B0A04020102020204" pitchFamily="34" charset="0"/>
              </a:rPr>
              <a:t>	</a:t>
            </a:r>
          </a:p>
          <a:p>
            <a:r>
              <a:rPr lang="es-MX" dirty="0">
                <a:latin typeface="Arial Black" panose="020B0A04020102020204" pitchFamily="34" charset="0"/>
              </a:rPr>
              <a:t>	JEFATURA ACADÉMICA 	</a:t>
            </a:r>
          </a:p>
        </p:txBody>
      </p:sp>
      <p:sp>
        <p:nvSpPr>
          <p:cNvPr id="4" name="3 Rectángulo"/>
          <p:cNvSpPr/>
          <p:nvPr/>
        </p:nvSpPr>
        <p:spPr>
          <a:xfrm>
            <a:off x="395536" y="4750447"/>
            <a:ext cx="828092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800" dirty="0"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5-16 de abril 2021 </a:t>
            </a:r>
            <a:r>
              <a:rPr lang="es-MX" dirty="0">
                <a:latin typeface="Arial Black" panose="020B0A04020102020204" pitchFamily="34" charset="0"/>
              </a:rPr>
              <a:t>	</a:t>
            </a:r>
          </a:p>
          <a:p>
            <a:r>
              <a:rPr lang="es-MX" dirty="0">
                <a:latin typeface="Arial Black" panose="020B0A04020102020204" pitchFamily="34" charset="0"/>
              </a:rPr>
              <a:t>	Reunión para establecer fechas de seguimiento del 	cronograma 	</a:t>
            </a:r>
          </a:p>
          <a:p>
            <a:endParaRPr lang="es-MX" dirty="0">
              <a:latin typeface="Arial Black" panose="020B0A04020102020204" pitchFamily="34" charset="0"/>
            </a:endParaRPr>
          </a:p>
          <a:p>
            <a:r>
              <a:rPr lang="es-MX" dirty="0">
                <a:latin typeface="Arial Black" panose="020B0A04020102020204" pitchFamily="34" charset="0"/>
              </a:rPr>
              <a:t>	ASESOR INTERNO Y ESTUDIANTE 	</a:t>
            </a:r>
          </a:p>
        </p:txBody>
      </p:sp>
      <p:sp>
        <p:nvSpPr>
          <p:cNvPr id="7" name="1 Título"/>
          <p:cNvSpPr>
            <a:spLocks noGrp="1"/>
          </p:cNvSpPr>
          <p:nvPr>
            <p:ph type="title"/>
          </p:nvPr>
        </p:nvSpPr>
        <p:spPr>
          <a:xfrm>
            <a:off x="457200" y="1551792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es-MX" dirty="0"/>
              <a:t>Fechas de entrega de documentación y seguimiento:</a:t>
            </a:r>
          </a:p>
        </p:txBody>
      </p:sp>
    </p:spTree>
    <p:extLst>
      <p:ext uri="{BB962C8B-B14F-4D97-AF65-F5344CB8AC3E}">
        <p14:creationId xmlns:p14="http://schemas.microsoft.com/office/powerpoint/2010/main" val="35998561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D127DBB6-E4CD-47BE-9CD0-AA462B852FE4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90" y="836712"/>
            <a:ext cx="8667690" cy="609082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Rectángulo"/>
          <p:cNvSpPr/>
          <p:nvPr/>
        </p:nvSpPr>
        <p:spPr>
          <a:xfrm>
            <a:off x="467544" y="2690336"/>
            <a:ext cx="82089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800" dirty="0"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28 de mayo 2021 </a:t>
            </a:r>
            <a:r>
              <a:rPr lang="es-MX" dirty="0">
                <a:latin typeface="Arial Black" panose="020B0A04020102020204" pitchFamily="34" charset="0"/>
              </a:rPr>
              <a:t>	</a:t>
            </a:r>
          </a:p>
          <a:p>
            <a:r>
              <a:rPr lang="es-MX" dirty="0">
                <a:latin typeface="Arial Black" panose="020B0A04020102020204" pitchFamily="34" charset="0"/>
              </a:rPr>
              <a:t>	</a:t>
            </a:r>
            <a:r>
              <a:rPr lang="es-ES" sz="1800" dirty="0"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Primera entrega del Formato de evaluación y seguimiento de Residencias Profesionales(Original (DEP) copia(DGTV)). </a:t>
            </a:r>
          </a:p>
          <a:p>
            <a:endParaRPr lang="es-MX" dirty="0">
              <a:latin typeface="Arial Black" pitchFamily="34" charset="0"/>
            </a:endParaRPr>
          </a:p>
          <a:p>
            <a:r>
              <a:rPr lang="es-MX" dirty="0">
                <a:latin typeface="Arial Black" pitchFamily="34" charset="0"/>
              </a:rPr>
              <a:t>	ESTUDIANTE  Formato Digital 	</a:t>
            </a:r>
          </a:p>
        </p:txBody>
      </p:sp>
      <p:sp>
        <p:nvSpPr>
          <p:cNvPr id="4" name="3 Rectángulo"/>
          <p:cNvSpPr/>
          <p:nvPr/>
        </p:nvSpPr>
        <p:spPr>
          <a:xfrm>
            <a:off x="467544" y="4437112"/>
            <a:ext cx="82089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800" dirty="0"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30 de julio 2021 </a:t>
            </a:r>
          </a:p>
          <a:p>
            <a:r>
              <a:rPr lang="es-ES" sz="1800" dirty="0"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Segunda entrega del Formato de evaluación y seguimiento de Residencias Profesionales(Original (DEP) copia(DGTV)). </a:t>
            </a:r>
            <a:r>
              <a:rPr lang="es-MX" dirty="0">
                <a:latin typeface="Arial Black" panose="020B0A04020102020204" pitchFamily="34" charset="0"/>
              </a:rPr>
              <a:t>	</a:t>
            </a:r>
          </a:p>
          <a:p>
            <a:endParaRPr lang="es-MX" dirty="0">
              <a:latin typeface="Arial Black" panose="020B0A04020102020204" pitchFamily="34" charset="0"/>
            </a:endParaRPr>
          </a:p>
          <a:p>
            <a:r>
              <a:rPr lang="es-MX" dirty="0">
                <a:latin typeface="Arial Black" panose="020B0A04020102020204" pitchFamily="34" charset="0"/>
              </a:rPr>
              <a:t>	ESTUDIANTE 	Formato Digital</a:t>
            </a:r>
          </a:p>
        </p:txBody>
      </p:sp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es-MX" dirty="0"/>
              <a:t>Fechas de entrega de documentación y seguimiento:</a:t>
            </a:r>
          </a:p>
        </p:txBody>
      </p:sp>
    </p:spTree>
    <p:extLst>
      <p:ext uri="{BB962C8B-B14F-4D97-AF65-F5344CB8AC3E}">
        <p14:creationId xmlns:p14="http://schemas.microsoft.com/office/powerpoint/2010/main" val="35998561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A5C9FBA9-A2E5-4ECB-80B3-1E9F69A8DF34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90" y="836712"/>
            <a:ext cx="8667690" cy="609082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Rectángulo"/>
          <p:cNvSpPr/>
          <p:nvPr/>
        </p:nvSpPr>
        <p:spPr>
          <a:xfrm>
            <a:off x="611560" y="2828836"/>
            <a:ext cx="784887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>
                <a:latin typeface="Arial Black" pitchFamily="34" charset="0"/>
              </a:rPr>
              <a:t>1 de septiembre 2021</a:t>
            </a:r>
          </a:p>
          <a:p>
            <a:r>
              <a:rPr lang="es-MX" dirty="0">
                <a:latin typeface="Arial Black" pitchFamily="34" charset="0"/>
              </a:rPr>
              <a:t> 	Entrega Formato de Evaluación de Reporte de Residencias Profesionales (Original (DEP) 	copia(DGTV)). 	</a:t>
            </a:r>
          </a:p>
          <a:p>
            <a:endParaRPr lang="es-MX" dirty="0">
              <a:latin typeface="Arial Black" pitchFamily="34" charset="0"/>
            </a:endParaRPr>
          </a:p>
          <a:p>
            <a:r>
              <a:rPr lang="es-MX" dirty="0">
                <a:latin typeface="Arial Black" pitchFamily="34" charset="0"/>
              </a:rPr>
              <a:t>	ESTUDIANTE 	Formato Digital</a:t>
            </a:r>
          </a:p>
        </p:txBody>
      </p:sp>
      <p:sp>
        <p:nvSpPr>
          <p:cNvPr id="4" name="3 Rectángulo"/>
          <p:cNvSpPr/>
          <p:nvPr/>
        </p:nvSpPr>
        <p:spPr>
          <a:xfrm>
            <a:off x="609214" y="4797152"/>
            <a:ext cx="807758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dirty="0">
                <a:latin typeface="Arial Black" pitchFamily="34" charset="0"/>
              </a:rPr>
              <a:t>15 de septiembre 2021</a:t>
            </a:r>
          </a:p>
          <a:p>
            <a:r>
              <a:rPr lang="es-MX" dirty="0">
                <a:latin typeface="Arial Black" pitchFamily="34" charset="0"/>
              </a:rPr>
              <a:t>	15 después de la fecha de terminación de residencias, Entrega de Proyecto final 	</a:t>
            </a:r>
          </a:p>
          <a:p>
            <a:endParaRPr lang="es-MX" dirty="0">
              <a:latin typeface="Arial Black" pitchFamily="34" charset="0"/>
            </a:endParaRPr>
          </a:p>
          <a:p>
            <a:r>
              <a:rPr lang="es-MX" dirty="0">
                <a:latin typeface="Arial Black" pitchFamily="34" charset="0"/>
              </a:rPr>
              <a:t>	ESTUDIANTE 	Formato Digital</a:t>
            </a:r>
          </a:p>
        </p:txBody>
      </p:sp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es-MX" dirty="0"/>
              <a:t>Fechas de entrega de documentación y seguimiento:</a:t>
            </a:r>
          </a:p>
        </p:txBody>
      </p:sp>
    </p:spTree>
    <p:extLst>
      <p:ext uri="{BB962C8B-B14F-4D97-AF65-F5344CB8AC3E}">
        <p14:creationId xmlns:p14="http://schemas.microsoft.com/office/powerpoint/2010/main" val="28610749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905AE43C-5353-4392-AFA6-A54751DFF9C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90" y="836712"/>
            <a:ext cx="8667690" cy="609082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67544" y="134076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s-ES_tradnl" sz="4400" dirty="0">
                <a:solidFill>
                  <a:schemeClr val="tx1"/>
                </a:solidFill>
              </a:rPr>
              <a:t>¿PREGUNTAS?</a:t>
            </a:r>
          </a:p>
        </p:txBody>
      </p:sp>
      <p:pic>
        <p:nvPicPr>
          <p:cNvPr id="4" name="Picture 2" descr="http://wall-height.com/wp-content/uploads/2013/06/Minions-HD-Deskto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2211648"/>
            <a:ext cx="4873744" cy="4003433"/>
          </a:xfrm>
          <a:prstGeom prst="round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637217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CD262547-9630-4BFD-A817-C75259D6A85F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90" y="836712"/>
            <a:ext cx="8667690" cy="609082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642120"/>
            <a:ext cx="8229600" cy="1066800"/>
          </a:xfrm>
        </p:spPr>
        <p:txBody>
          <a:bodyPr/>
          <a:lstStyle/>
          <a:p>
            <a:r>
              <a:rPr lang="es-MX" dirty="0"/>
              <a:t>Definición y propósito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708920"/>
            <a:ext cx="8229600" cy="3600400"/>
          </a:xfrm>
        </p:spPr>
        <p:txBody>
          <a:bodyPr>
            <a:normAutofit/>
          </a:bodyPr>
          <a:lstStyle/>
          <a:p>
            <a:r>
              <a:rPr lang="es-MX" dirty="0"/>
              <a:t>La Residencia Profesional es una estrategia educativa de carácter curricular, que permite al estudiante emprender un proyecto teórico-práctico, analítico, reflexivo, crítico y profesional.</a:t>
            </a:r>
          </a:p>
          <a:p>
            <a:r>
              <a:rPr lang="es-MX" dirty="0"/>
              <a:t>Propósito: Resolver un problema específico de la realidad social y productiva, para fortalecer y aplicar sus competencias profesionales. </a:t>
            </a:r>
          </a:p>
        </p:txBody>
      </p:sp>
    </p:spTree>
    <p:extLst>
      <p:ext uri="{BB962C8B-B14F-4D97-AF65-F5344CB8AC3E}">
        <p14:creationId xmlns:p14="http://schemas.microsoft.com/office/powerpoint/2010/main" val="39119327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32E40720-DC38-4D12-8D29-7F82D216BA9E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90" y="836712"/>
            <a:ext cx="8667690" cy="609082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ítulo 3"/>
          <p:cNvSpPr txBox="1">
            <a:spLocks/>
          </p:cNvSpPr>
          <p:nvPr/>
        </p:nvSpPr>
        <p:spPr>
          <a:xfrm>
            <a:off x="1475656" y="2492896"/>
            <a:ext cx="5472608" cy="2232248"/>
          </a:xfrm>
          <a:prstGeom prst="rect">
            <a:avLst/>
          </a:prstGeom>
        </p:spPr>
        <p:txBody>
          <a:bodyPr vert="horz" anchor="ctr">
            <a:normAutofit fontScale="92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x-none" sz="8000"/>
              <a:t>¡GRACIAS…!</a:t>
            </a:r>
            <a:endParaRPr lang="es-ES" sz="8000" dirty="0"/>
          </a:p>
        </p:txBody>
      </p:sp>
    </p:spTree>
    <p:extLst>
      <p:ext uri="{BB962C8B-B14F-4D97-AF65-F5344CB8AC3E}">
        <p14:creationId xmlns:p14="http://schemas.microsoft.com/office/powerpoint/2010/main" val="1010584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948727DA-ED2E-427F-B8FD-7C351BCAB154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90" y="836712"/>
            <a:ext cx="8667690" cy="609082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570112"/>
            <a:ext cx="8229600" cy="1066800"/>
          </a:xfrm>
        </p:spPr>
        <p:txBody>
          <a:bodyPr/>
          <a:lstStyle/>
          <a:p>
            <a:r>
              <a:rPr lang="es-MX" dirty="0"/>
              <a:t>Proyecto 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681472"/>
            <a:ext cx="8229600" cy="3555840"/>
          </a:xfrm>
        </p:spPr>
        <p:txBody>
          <a:bodyPr/>
          <a:lstStyle/>
          <a:p>
            <a:r>
              <a:rPr lang="es-MX" dirty="0"/>
              <a:t>Puede realizarse de manera individual, grupal o interdisciplinaria; dependiendo de los requerimientos, condiciones y características del proyecto de la empresa, organismo o dependencia.</a:t>
            </a:r>
          </a:p>
          <a:p>
            <a:r>
              <a:rPr lang="es-MX" dirty="0"/>
              <a:t>Puede ser realizada a través de proyectos integradores, bajo el esquema de educación dual, entre otros. </a:t>
            </a:r>
          </a:p>
        </p:txBody>
      </p:sp>
    </p:spTree>
    <p:extLst>
      <p:ext uri="{BB962C8B-B14F-4D97-AF65-F5344CB8AC3E}">
        <p14:creationId xmlns:p14="http://schemas.microsoft.com/office/powerpoint/2010/main" val="17523592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88F0AA89-BBFA-45F4-959F-EBFEAD6F13FA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90" y="836712"/>
            <a:ext cx="8667690" cy="609082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s-MX" dirty="0"/>
              <a:t>Los proyectos pueden ser en los siguientes ámbitos:</a:t>
            </a:r>
          </a:p>
          <a:p>
            <a:pPr lvl="1"/>
            <a:r>
              <a:rPr lang="es-MX" dirty="0"/>
              <a:t>Sector social, productivo de bienes y servicios.</a:t>
            </a:r>
          </a:p>
          <a:p>
            <a:pPr lvl="1"/>
            <a:r>
              <a:rPr lang="es-MX" dirty="0"/>
              <a:t>Innovación y desarrollo tecnológico.</a:t>
            </a:r>
          </a:p>
          <a:p>
            <a:pPr lvl="1"/>
            <a:r>
              <a:rPr lang="es-MX" dirty="0"/>
              <a:t>Investigación.</a:t>
            </a:r>
          </a:p>
          <a:p>
            <a:pPr lvl="1"/>
            <a:r>
              <a:rPr lang="es-MX" dirty="0"/>
              <a:t>Diseño y/o construcción de equipo.</a:t>
            </a:r>
          </a:p>
          <a:p>
            <a:pPr lvl="1"/>
            <a:r>
              <a:rPr lang="es-MX" dirty="0"/>
              <a:t>Evento nacional de innovación tecnológica (etapa nacional)</a:t>
            </a:r>
          </a:p>
          <a:p>
            <a:pPr lvl="1"/>
            <a:r>
              <a:rPr lang="es-MX" dirty="0"/>
              <a:t>Veranos científicos o de investigación.</a:t>
            </a:r>
          </a:p>
          <a:p>
            <a:pPr lvl="1"/>
            <a:r>
              <a:rPr lang="es-MX" dirty="0"/>
              <a:t>Proyectos propuestos por la academia y autorizados por el Depto. Académico.</a:t>
            </a:r>
          </a:p>
          <a:p>
            <a:pPr lvl="1"/>
            <a:r>
              <a:rPr lang="es-MX" dirty="0"/>
              <a:t>Proyectos integradores.</a:t>
            </a:r>
          </a:p>
          <a:p>
            <a:pPr lvl="1"/>
            <a:r>
              <a:rPr lang="es-MX" dirty="0"/>
              <a:t>Proyectos bajo el enfoque de educación dual.</a:t>
            </a:r>
          </a:p>
          <a:p>
            <a:pPr lvl="1"/>
            <a:endParaRPr lang="es-MX" dirty="0"/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6960360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3E9899D4-4F0D-402D-850B-2050798DB9B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90" y="836712"/>
            <a:ext cx="8667690" cy="609082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642120"/>
            <a:ext cx="8229600" cy="1066800"/>
          </a:xfrm>
        </p:spPr>
        <p:txBody>
          <a:bodyPr/>
          <a:lstStyle/>
          <a:p>
            <a:r>
              <a:rPr lang="es-MX" dirty="0"/>
              <a:t>Residencias Profesionales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753480"/>
            <a:ext cx="8229600" cy="3555840"/>
          </a:xfrm>
        </p:spPr>
        <p:txBody>
          <a:bodyPr>
            <a:normAutofit/>
          </a:bodyPr>
          <a:lstStyle/>
          <a:p>
            <a:r>
              <a:rPr lang="es-MX" dirty="0"/>
              <a:t>Valor curricular 10 créditos.</a:t>
            </a:r>
          </a:p>
          <a:p>
            <a:r>
              <a:rPr lang="es-MX" dirty="0"/>
              <a:t>Duración de 4 a 6 meses acumulando 500 </a:t>
            </a:r>
            <a:r>
              <a:rPr lang="es-MX" dirty="0" err="1"/>
              <a:t>hrs</a:t>
            </a:r>
            <a:r>
              <a:rPr lang="es-MX" dirty="0"/>
              <a:t>.</a:t>
            </a:r>
          </a:p>
          <a:p>
            <a:r>
              <a:rPr lang="es-MX" dirty="0"/>
              <a:t>Requisitos:</a:t>
            </a:r>
          </a:p>
          <a:p>
            <a:pPr lvl="1"/>
            <a:r>
              <a:rPr lang="es-MX" dirty="0"/>
              <a:t>Acreditación de todas las actividades complementarias. </a:t>
            </a:r>
          </a:p>
          <a:p>
            <a:pPr lvl="1"/>
            <a:r>
              <a:rPr lang="es-MX" dirty="0"/>
              <a:t>Acreditación del Servicio Social.</a:t>
            </a:r>
          </a:p>
          <a:p>
            <a:pPr lvl="1"/>
            <a:r>
              <a:rPr lang="es-MX" dirty="0"/>
              <a:t>No contar con ninguna asignatura en condiciones de “curso especial”. </a:t>
            </a:r>
          </a:p>
          <a:p>
            <a:pPr marL="457200" lvl="1" indent="0">
              <a:buNone/>
            </a:pP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1289908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6783F3F5-77D6-4152-8E24-8E8AE666684E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90" y="836712"/>
            <a:ext cx="8667690" cy="609082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786136"/>
            <a:ext cx="8229600" cy="1066800"/>
          </a:xfrm>
        </p:spPr>
        <p:txBody>
          <a:bodyPr/>
          <a:lstStyle/>
          <a:p>
            <a:r>
              <a:rPr lang="es-MX" dirty="0"/>
              <a:t>Asignación de Proyectos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681472"/>
            <a:ext cx="8229600" cy="3627848"/>
          </a:xfrm>
        </p:spPr>
        <p:txBody>
          <a:bodyPr>
            <a:normAutofit/>
          </a:bodyPr>
          <a:lstStyle/>
          <a:p>
            <a:r>
              <a:rPr lang="es-MX" dirty="0"/>
              <a:t>Selección en un banco de proyectos </a:t>
            </a:r>
          </a:p>
          <a:p>
            <a:r>
              <a:rPr lang="es-MX" dirty="0"/>
              <a:t>Si existe una propuesta de un proyecto </a:t>
            </a:r>
          </a:p>
          <a:p>
            <a:r>
              <a:rPr lang="es-MX" dirty="0"/>
              <a:t>En el caso de que el estudiante sea trabajador de alguna empresa.</a:t>
            </a:r>
          </a:p>
          <a:p>
            <a:r>
              <a:rPr lang="es-MX" dirty="0"/>
              <a:t>La asignación de proyectos de Residencia Profesional se debe realizar en periodos previos a la elección de la carga académica del inicio al periodo escolar. </a:t>
            </a:r>
          </a:p>
          <a:p>
            <a:endParaRPr lang="es-MX" dirty="0"/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4037485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635A4F89-4384-40DC-BA38-2FFED0A94890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90" y="836712"/>
            <a:ext cx="8667690" cy="609082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700808"/>
            <a:ext cx="8229600" cy="1066800"/>
          </a:xfrm>
        </p:spPr>
        <p:txBody>
          <a:bodyPr/>
          <a:lstStyle/>
          <a:p>
            <a:r>
              <a:rPr lang="es-MX" dirty="0"/>
              <a:t>Del Residente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681472"/>
            <a:ext cx="8229600" cy="3987888"/>
          </a:xfrm>
        </p:spPr>
        <p:txBody>
          <a:bodyPr>
            <a:normAutofit lnSpcReduction="10000"/>
          </a:bodyPr>
          <a:lstStyle/>
          <a:p>
            <a:r>
              <a:rPr lang="es-MX" dirty="0"/>
              <a:t>Responsable de cumplir con un trabajo profesional</a:t>
            </a:r>
          </a:p>
          <a:p>
            <a:r>
              <a:rPr lang="es-MX" dirty="0"/>
              <a:t>El horario diario de actividades lo establece la empresa con base en los acuerdos entre el ITJ y empresa.</a:t>
            </a:r>
          </a:p>
          <a:p>
            <a:r>
              <a:rPr lang="es-MX" dirty="0"/>
              <a:t>Debe reinscribirse</a:t>
            </a:r>
          </a:p>
          <a:p>
            <a:pPr lvl="1"/>
            <a:r>
              <a:rPr lang="es-MX" dirty="0"/>
              <a:t>Exclusiva de residencias.</a:t>
            </a:r>
          </a:p>
          <a:p>
            <a:pPr lvl="1"/>
            <a:r>
              <a:rPr lang="es-MX" dirty="0"/>
              <a:t>La carga autorizada por la División de estudios y comité académico.</a:t>
            </a:r>
          </a:p>
        </p:txBody>
      </p:sp>
    </p:spTree>
    <p:extLst>
      <p:ext uri="{BB962C8B-B14F-4D97-AF65-F5344CB8AC3E}">
        <p14:creationId xmlns:p14="http://schemas.microsoft.com/office/powerpoint/2010/main" val="7999509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A8D51867-0ABA-4950-B719-F0E99168386F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90" y="836712"/>
            <a:ext cx="8667690" cy="609082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MX" dirty="0"/>
              <a:t>Cuando el estudiante realice sus residencias en el extranjero debe sujetarse al lineamiento de movilidad.</a:t>
            </a:r>
          </a:p>
          <a:p>
            <a:r>
              <a:rPr lang="es-MX" dirty="0"/>
              <a:t>Debe entrevistarse con su asesor interno y externo para que </a:t>
            </a:r>
            <a:r>
              <a:rPr lang="es-MX"/>
              <a:t>sea orientado </a:t>
            </a:r>
            <a:r>
              <a:rPr lang="es-MX" dirty="0"/>
              <a:t>en la elaboración de reporte preliminar y estructurar conjuntamente la metodología del trabajo acorde con las expectativas del proyecto.</a:t>
            </a:r>
          </a:p>
        </p:txBody>
      </p:sp>
    </p:spTree>
    <p:extLst>
      <p:ext uri="{BB962C8B-B14F-4D97-AF65-F5344CB8AC3E}">
        <p14:creationId xmlns:p14="http://schemas.microsoft.com/office/powerpoint/2010/main" val="24549394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4921F119-2425-463B-93E1-3A6CD0D36786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90" y="836712"/>
            <a:ext cx="8667690" cy="609082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s-MX" dirty="0"/>
              <a:t>Dispone de 15 días naturales como tiempo máximo a partir de la fecha en la que concluyo las actividades en la empresa, para entregar el reporte de residencias en formato digital a División de Estudios Profesionales.</a:t>
            </a:r>
          </a:p>
          <a:p>
            <a:r>
              <a:rPr lang="es-MX" dirty="0"/>
              <a:t>Debe atender cuatro entrevistas con su asesor interno y externo.</a:t>
            </a:r>
          </a:p>
          <a:p>
            <a:pPr lvl="1"/>
            <a:r>
              <a:rPr lang="es-MX" dirty="0"/>
              <a:t>La primera para determinar la forma de trabajar.</a:t>
            </a:r>
          </a:p>
          <a:p>
            <a:pPr lvl="1"/>
            <a:r>
              <a:rPr lang="es-MX" dirty="0"/>
              <a:t>Las siguientes dos con el propósito de evaluación y seguimiento.(formato de evaluación y seguimiento de residencias profesionales, valor de 10% c/u)</a:t>
            </a:r>
          </a:p>
          <a:p>
            <a:pPr lvl="1"/>
            <a:r>
              <a:rPr lang="es-MX" dirty="0"/>
              <a:t>Y la ultima para evaluar el reporte de residencias. (formato de evaluación de reporte de residencias profesionales, valor 80%) </a:t>
            </a:r>
          </a:p>
        </p:txBody>
      </p:sp>
    </p:spTree>
    <p:extLst>
      <p:ext uri="{BB962C8B-B14F-4D97-AF65-F5344CB8AC3E}">
        <p14:creationId xmlns:p14="http://schemas.microsoft.com/office/powerpoint/2010/main" val="177177657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o">
  <a:themeElements>
    <a:clrScheme name="Urbano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no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Urbano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3142</TotalTime>
  <Words>1103</Words>
  <Application>Microsoft Office PowerPoint</Application>
  <PresentationFormat>Presentación en pantalla (4:3)</PresentationFormat>
  <Paragraphs>117</Paragraphs>
  <Slides>20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20</vt:i4>
      </vt:variant>
    </vt:vector>
  </HeadingPairs>
  <TitlesOfParts>
    <vt:vector size="30" baseType="lpstr">
      <vt:lpstr>Arial Black</vt:lpstr>
      <vt:lpstr>Calibri</vt:lpstr>
      <vt:lpstr>EurekaSans-Light</vt:lpstr>
      <vt:lpstr>Georgia</vt:lpstr>
      <vt:lpstr>Montserrat</vt:lpstr>
      <vt:lpstr>Montserrat Medium</vt:lpstr>
      <vt:lpstr>Times New Roman</vt:lpstr>
      <vt:lpstr>Trebuchet MS</vt:lpstr>
      <vt:lpstr>Wingdings 2</vt:lpstr>
      <vt:lpstr>Urbano</vt:lpstr>
      <vt:lpstr>Residencias Profesionales  Plan  2015</vt:lpstr>
      <vt:lpstr>Definición y propósito</vt:lpstr>
      <vt:lpstr>Proyecto </vt:lpstr>
      <vt:lpstr>Presentación de PowerPoint</vt:lpstr>
      <vt:lpstr>Residencias Profesionales</vt:lpstr>
      <vt:lpstr>Asignación de Proyectos</vt:lpstr>
      <vt:lpstr>Del Residente</vt:lpstr>
      <vt:lpstr>Presentación de PowerPoint</vt:lpstr>
      <vt:lpstr>Presentación de PowerPoint</vt:lpstr>
      <vt:lpstr>Requisitos para la acreditación de residencias </vt:lpstr>
      <vt:lpstr>Consideraciones </vt:lpstr>
      <vt:lpstr>Consideraciones </vt:lpstr>
      <vt:lpstr>Consideraciones </vt:lpstr>
      <vt:lpstr>Formatos:</vt:lpstr>
      <vt:lpstr>Fechas de entrega de documentación y seguimiento:</vt:lpstr>
      <vt:lpstr>Fechas de entrega de documentación y seguimiento:</vt:lpstr>
      <vt:lpstr>Fechas de entrega de documentación y seguimiento:</vt:lpstr>
      <vt:lpstr>Fechas de entrega de documentación y seguimiento:</vt:lpstr>
      <vt:lpstr>¿PREGUNTAS?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Residencias Profesionales 2015</dc:title>
  <dc:creator>Jefe-Division</dc:creator>
  <cp:lastModifiedBy>Rodrigo Avila Victor</cp:lastModifiedBy>
  <cp:revision>42</cp:revision>
  <dcterms:created xsi:type="dcterms:W3CDTF">2019-05-08T17:31:30Z</dcterms:created>
  <dcterms:modified xsi:type="dcterms:W3CDTF">2021-01-11T20:37:13Z</dcterms:modified>
</cp:coreProperties>
</file>